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22" Type="http://schemas.openxmlformats.org/officeDocument/2006/relationships/slide" Target="slides/slide17.xml"/><Relationship Id="rId44" Type="http://schemas.openxmlformats.org/officeDocument/2006/relationships/slide" Target="slides/slide39.xml"/><Relationship Id="rId21" Type="http://schemas.openxmlformats.org/officeDocument/2006/relationships/slide" Target="slides/slide16.xml"/><Relationship Id="rId43" Type="http://schemas.openxmlformats.org/officeDocument/2006/relationships/slide" Target="slides/slide38.xml"/><Relationship Id="rId24" Type="http://schemas.openxmlformats.org/officeDocument/2006/relationships/slide" Target="slides/slide19.xml"/><Relationship Id="rId46" Type="http://schemas.openxmlformats.org/officeDocument/2006/relationships/slide" Target="slides/slide41.xml"/><Relationship Id="rId23" Type="http://schemas.openxmlformats.org/officeDocument/2006/relationships/slide" Target="slides/slide18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48" Type="http://schemas.openxmlformats.org/officeDocument/2006/relationships/slide" Target="slides/slide43.xml"/><Relationship Id="rId25" Type="http://schemas.openxmlformats.org/officeDocument/2006/relationships/slide" Target="slides/slide20.xml"/><Relationship Id="rId47" Type="http://schemas.openxmlformats.org/officeDocument/2006/relationships/slide" Target="slides/slide42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74f11e975f_0_3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74f11e975f_0_3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74f11e975f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74f11e975f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74f11e975f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74f11e975f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74f11e975f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74f11e975f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74f11e975f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74f11e975f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74f11e975f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74f11e975f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74f11e975f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74f11e975f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74f11e975f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74f11e975f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74f11e975f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74f11e975f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74f11e975f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74f11e975f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74f11e975f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74f11e975f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74f11e975f_0_3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74f11e975f_0_3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74f11e975f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74f11e975f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74f11e975f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74f11e975f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74f11e975f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74f11e975f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74f11e975f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74f11e975f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74f11e975f_0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74f11e975f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74f11e975f_0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74f11e975f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74f11e975f_0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74f11e975f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74f11e975f_0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74f11e975f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74f11e975f_0_2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74f11e975f_0_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74f11e975f_0_2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74f11e975f_0_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74f11e975f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74f11e975f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74f11e975f_0_2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74f11e975f_0_2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74f11e975f_0_2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74f11e975f_0_2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74f11e975f_0_2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74f11e975f_0_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74f11e975f_0_2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74f11e975f_0_2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74f11e975f_0_2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74f11e975f_0_2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74f11e975f_0_2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74f11e975f_0_2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74f11e975f_0_2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74f11e975f_0_2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74f11e975f_0_2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74f11e975f_0_2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74f11e975f_0_3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74f11e975f_0_3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74f11e975f_0_3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74f11e975f_0_3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74f11e975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74f11e975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74f11e975f_0_3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74f11e975f_0_3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74f3409874_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74f3409874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74f3409874_2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74f3409874_2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74f3409874_2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74f3409874_2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74f11e975f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74f11e975f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74f11e975f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74f11e975f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74f11e975f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74f11e975f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74f11e975f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74f11e975f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74f11e975f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74f11e975f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slide" Target="/ppt/slides/slide2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slide" Target="/ppt/slides/slide3.xml"/><Relationship Id="rId4" Type="http://schemas.openxmlformats.org/officeDocument/2006/relationships/slide" Target="/ppt/slides/slide8.xml"/><Relationship Id="rId10" Type="http://schemas.openxmlformats.org/officeDocument/2006/relationships/slide" Target="/ppt/slides/slide41.xml"/><Relationship Id="rId9" Type="http://schemas.openxmlformats.org/officeDocument/2006/relationships/slide" Target="/ppt/slides/slide33.xml"/><Relationship Id="rId5" Type="http://schemas.openxmlformats.org/officeDocument/2006/relationships/slide" Target="/ppt/slides/slide14.xml"/><Relationship Id="rId6" Type="http://schemas.openxmlformats.org/officeDocument/2006/relationships/slide" Target="/ppt/slides/slide20.xml"/><Relationship Id="rId7" Type="http://schemas.openxmlformats.org/officeDocument/2006/relationships/slide" Target="/ppt/slides/slide26.xml"/><Relationship Id="rId8" Type="http://schemas.openxmlformats.org/officeDocument/2006/relationships/slide" Target="/ppt/slides/slide30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slide" Target="/ppt/slides/slide2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slide" Target="/ppt/slides/slide2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slide" Target="/ppt/slides/slide2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slide" Target="/ppt/slides/slide2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0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7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slide" Target="/ppt/slides/slide2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0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7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1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2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3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0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slide" Target="/ppt/slides/slide2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7.png"/><Relationship Id="rId4" Type="http://schemas.openxmlformats.org/officeDocument/2006/relationships/image" Target="../media/image25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6.png"/><Relationship Id="rId4" Type="http://schemas.openxmlformats.org/officeDocument/2006/relationships/image" Target="../media/image2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slide" Target="/ppt/slides/slide2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69138"/>
                </a:solidFill>
              </a:rPr>
              <a:t>Hokie</a:t>
            </a:r>
            <a:r>
              <a:rPr lang="en">
                <a:solidFill>
                  <a:srgbClr val="A61C00"/>
                </a:solidFill>
              </a:rPr>
              <a:t>Tickets</a:t>
            </a:r>
            <a:endParaRPr>
              <a:solidFill>
                <a:srgbClr val="A61C00"/>
              </a:solidFill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Workflows for the VT Blockchain Challenge 2020</a:t>
            </a:r>
            <a:endParaRPr/>
          </a:p>
        </p:txBody>
      </p:sp>
      <p:sp>
        <p:nvSpPr>
          <p:cNvPr id="56" name="Google Shape;56;p13"/>
          <p:cNvSpPr txBox="1"/>
          <p:nvPr>
            <p:ph idx="1" type="subTitle"/>
          </p:nvPr>
        </p:nvSpPr>
        <p:spPr>
          <a:xfrm>
            <a:off x="311700" y="423465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999999"/>
                </a:solidFill>
              </a:rPr>
              <a:t>The Goblins</a:t>
            </a:r>
            <a:endParaRPr sz="1800">
              <a:solidFill>
                <a:srgbClr val="999999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999999"/>
                </a:solidFill>
              </a:rPr>
              <a:t>Sameer Dandekar, Nathan Kennedy, Ankita Khera, Rachel Kitchen, Niles Rogoff</a:t>
            </a:r>
            <a:endParaRPr sz="1400">
              <a:solidFill>
                <a:srgbClr val="999999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3550" y="397075"/>
            <a:ext cx="6876934" cy="3868276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2"/>
          <p:cNvSpPr txBox="1"/>
          <p:nvPr/>
        </p:nvSpPr>
        <p:spPr>
          <a:xfrm>
            <a:off x="1107950" y="4267650"/>
            <a:ext cx="7035000" cy="4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Press the “Enter Lottery” button for an available game</a:t>
            </a:r>
            <a:endParaRPr sz="1000"/>
          </a:p>
        </p:txBody>
      </p:sp>
      <p:sp>
        <p:nvSpPr>
          <p:cNvPr id="125" name="Google Shape;125;p22"/>
          <p:cNvSpPr/>
          <p:nvPr/>
        </p:nvSpPr>
        <p:spPr>
          <a:xfrm>
            <a:off x="6602007" y="3170683"/>
            <a:ext cx="660900" cy="2469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6" name="Google Shape;126;p22"/>
          <p:cNvCxnSpPr/>
          <p:nvPr/>
        </p:nvCxnSpPr>
        <p:spPr>
          <a:xfrm>
            <a:off x="6388433" y="3003833"/>
            <a:ext cx="213600" cy="1668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1100" y="381150"/>
            <a:ext cx="6909350" cy="3886524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3"/>
          <p:cNvSpPr txBox="1"/>
          <p:nvPr/>
        </p:nvSpPr>
        <p:spPr>
          <a:xfrm>
            <a:off x="1107950" y="4267650"/>
            <a:ext cx="7035000" cy="4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Confirm entering the lottery in the pop-up window</a:t>
            </a:r>
            <a:endParaRPr sz="1000"/>
          </a:p>
        </p:txBody>
      </p:sp>
      <p:sp>
        <p:nvSpPr>
          <p:cNvPr id="133" name="Google Shape;133;p23"/>
          <p:cNvSpPr/>
          <p:nvPr/>
        </p:nvSpPr>
        <p:spPr>
          <a:xfrm>
            <a:off x="5673299" y="2685775"/>
            <a:ext cx="747600" cy="2937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4" name="Google Shape;134;p23"/>
          <p:cNvCxnSpPr/>
          <p:nvPr/>
        </p:nvCxnSpPr>
        <p:spPr>
          <a:xfrm>
            <a:off x="5726675" y="2385450"/>
            <a:ext cx="160200" cy="3099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7950" y="381150"/>
            <a:ext cx="6902477" cy="3882647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4"/>
          <p:cNvSpPr txBox="1"/>
          <p:nvPr/>
        </p:nvSpPr>
        <p:spPr>
          <a:xfrm>
            <a:off x="1107950" y="4267650"/>
            <a:ext cx="7035000" cy="4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Success! You are now in the lottery for this game.</a:t>
            </a:r>
            <a:endParaRPr sz="10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7950" y="381150"/>
            <a:ext cx="6909350" cy="3886499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5"/>
          <p:cNvSpPr txBox="1"/>
          <p:nvPr/>
        </p:nvSpPr>
        <p:spPr>
          <a:xfrm>
            <a:off x="1107950" y="4267650"/>
            <a:ext cx="7035000" cy="4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The “Enter Lottery” button has updated to a “Leave Lottery” button</a:t>
            </a:r>
            <a:endParaRPr sz="1000"/>
          </a:p>
        </p:txBody>
      </p:sp>
      <p:sp>
        <p:nvSpPr>
          <p:cNvPr id="147" name="Google Shape;147;p25"/>
          <p:cNvSpPr/>
          <p:nvPr/>
        </p:nvSpPr>
        <p:spPr>
          <a:xfrm>
            <a:off x="6571950" y="3166325"/>
            <a:ext cx="693000" cy="2469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Sell tickets</a:t>
            </a:r>
            <a:endParaRPr/>
          </a:p>
        </p:txBody>
      </p:sp>
      <p:cxnSp>
        <p:nvCxnSpPr>
          <p:cNvPr id="153" name="Google Shape;153;p26"/>
          <p:cNvCxnSpPr/>
          <p:nvPr/>
        </p:nvCxnSpPr>
        <p:spPr>
          <a:xfrm>
            <a:off x="2182500" y="1544475"/>
            <a:ext cx="4779000" cy="0"/>
          </a:xfrm>
          <a:prstGeom prst="straightConnector1">
            <a:avLst/>
          </a:prstGeom>
          <a:noFill/>
          <a:ln cap="flat" cmpd="sng" w="38100">
            <a:solidFill>
              <a:srgbClr val="A61C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4" name="Google Shape;154;p26"/>
          <p:cNvCxnSpPr/>
          <p:nvPr/>
        </p:nvCxnSpPr>
        <p:spPr>
          <a:xfrm>
            <a:off x="2182500" y="3630801"/>
            <a:ext cx="4779000" cy="0"/>
          </a:xfrm>
          <a:prstGeom prst="straightConnector1">
            <a:avLst/>
          </a:prstGeom>
          <a:noFill/>
          <a:ln cap="flat" cmpd="sng" w="38100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5" name="Google Shape;155;p26"/>
          <p:cNvSpPr txBox="1"/>
          <p:nvPr>
            <p:ph idx="4294967295" type="subTitle"/>
          </p:nvPr>
        </p:nvSpPr>
        <p:spPr>
          <a:xfrm>
            <a:off x="311700" y="3725900"/>
            <a:ext cx="8520600" cy="3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action="ppaction://hlinksldjump" r:id="rId3"/>
              </a:rPr>
              <a:t>Table of Contents</a:t>
            </a:r>
            <a:endParaRPr sz="1100">
              <a:solidFill>
                <a:srgbClr val="999999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3538" y="386625"/>
            <a:ext cx="6876925" cy="3878725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7"/>
          <p:cNvSpPr txBox="1"/>
          <p:nvPr/>
        </p:nvSpPr>
        <p:spPr>
          <a:xfrm>
            <a:off x="1107950" y="4267650"/>
            <a:ext cx="7035000" cy="4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Navigate to the “My Tickets” page</a:t>
            </a:r>
            <a:endParaRPr sz="1000"/>
          </a:p>
        </p:txBody>
      </p:sp>
      <p:sp>
        <p:nvSpPr>
          <p:cNvPr id="162" name="Google Shape;162;p27"/>
          <p:cNvSpPr/>
          <p:nvPr/>
        </p:nvSpPr>
        <p:spPr>
          <a:xfrm>
            <a:off x="6854676" y="810277"/>
            <a:ext cx="700800" cy="2469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3" name="Google Shape;163;p27"/>
          <p:cNvCxnSpPr/>
          <p:nvPr/>
        </p:nvCxnSpPr>
        <p:spPr>
          <a:xfrm flipH="1" rot="10800000">
            <a:off x="6701275" y="1057175"/>
            <a:ext cx="306900" cy="2871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3550" y="397075"/>
            <a:ext cx="6876902" cy="3868247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8"/>
          <p:cNvSpPr txBox="1"/>
          <p:nvPr/>
        </p:nvSpPr>
        <p:spPr>
          <a:xfrm>
            <a:off x="1107950" y="4267650"/>
            <a:ext cx="7035000" cy="4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Press the “Sell Ticket” button for an available ticket</a:t>
            </a:r>
            <a:endParaRPr sz="1000"/>
          </a:p>
        </p:txBody>
      </p:sp>
      <p:sp>
        <p:nvSpPr>
          <p:cNvPr id="170" name="Google Shape;170;p28"/>
          <p:cNvSpPr/>
          <p:nvPr/>
        </p:nvSpPr>
        <p:spPr>
          <a:xfrm>
            <a:off x="4742746" y="2254799"/>
            <a:ext cx="660900" cy="2469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71" name="Google Shape;171;p28"/>
          <p:cNvCxnSpPr/>
          <p:nvPr/>
        </p:nvCxnSpPr>
        <p:spPr>
          <a:xfrm flipH="1" rot="10800000">
            <a:off x="4398646" y="2454449"/>
            <a:ext cx="344100" cy="1101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7950" y="381150"/>
            <a:ext cx="6909350" cy="3886517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9"/>
          <p:cNvSpPr txBox="1"/>
          <p:nvPr/>
        </p:nvSpPr>
        <p:spPr>
          <a:xfrm>
            <a:off x="1107950" y="4267650"/>
            <a:ext cx="7035000" cy="4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Confirm selling the ticket in the pop-up window</a:t>
            </a:r>
            <a:endParaRPr sz="1000"/>
          </a:p>
        </p:txBody>
      </p:sp>
      <p:sp>
        <p:nvSpPr>
          <p:cNvPr id="178" name="Google Shape;178;p29"/>
          <p:cNvSpPr/>
          <p:nvPr/>
        </p:nvSpPr>
        <p:spPr>
          <a:xfrm>
            <a:off x="5673299" y="2685775"/>
            <a:ext cx="747600" cy="2937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79" name="Google Shape;179;p29"/>
          <p:cNvCxnSpPr/>
          <p:nvPr/>
        </p:nvCxnSpPr>
        <p:spPr>
          <a:xfrm>
            <a:off x="5726675" y="2385450"/>
            <a:ext cx="160200" cy="3099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1325" y="381150"/>
            <a:ext cx="6909331" cy="3886499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30"/>
          <p:cNvSpPr txBox="1"/>
          <p:nvPr/>
        </p:nvSpPr>
        <p:spPr>
          <a:xfrm>
            <a:off x="1107950" y="4267650"/>
            <a:ext cx="7035000" cy="4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Success! You have sold the ticket.</a:t>
            </a:r>
            <a:endParaRPr sz="10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1310" y="381151"/>
            <a:ext cx="6909344" cy="3886499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31"/>
          <p:cNvSpPr txBox="1"/>
          <p:nvPr/>
        </p:nvSpPr>
        <p:spPr>
          <a:xfrm>
            <a:off x="1107950" y="4267650"/>
            <a:ext cx="7035000" cy="4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The ticket no longer shows up in the “My Tickets” page</a:t>
            </a:r>
            <a:endParaRPr sz="10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311700" y="1424325"/>
            <a:ext cx="8520600" cy="314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action="ppaction://hlinksldjump" r:id="rId3"/>
              </a:rPr>
              <a:t>Buy tickets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action="ppaction://hlinksldjump" r:id="rId4"/>
              </a:rPr>
              <a:t>Enter the lottery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action="ppaction://hlinksldjump" r:id="rId5"/>
              </a:rPr>
              <a:t>Sell tickets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action="ppaction://hlinksldjump" r:id="rId6"/>
              </a:rPr>
              <a:t>Auction tickets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View your auctions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u="sng">
                <a:solidFill>
                  <a:schemeClr val="hlink"/>
                </a:solidFill>
                <a:hlinkClick action="ppaction://hlinksldjump" r:id="rId7"/>
              </a:rPr>
              <a:t>Method 1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u="sng">
                <a:solidFill>
                  <a:schemeClr val="hlink"/>
                </a:solidFill>
                <a:hlinkClick action="ppaction://hlinksldjump" r:id="rId8"/>
              </a:rPr>
              <a:t>Method 2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action="ppaction://hlinksldjump" r:id="rId9"/>
              </a:rPr>
              <a:t>Enter auctions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accent5"/>
                </a:solidFill>
                <a:hlinkClick action="ppaction://hlinksldjump" r:id="rId10"/>
              </a:rPr>
              <a:t>Scan tickets</a:t>
            </a:r>
            <a:endParaRPr/>
          </a:p>
        </p:txBody>
      </p:sp>
      <p:cxnSp>
        <p:nvCxnSpPr>
          <p:cNvPr id="63" name="Google Shape;63;p14"/>
          <p:cNvCxnSpPr/>
          <p:nvPr/>
        </p:nvCxnSpPr>
        <p:spPr>
          <a:xfrm>
            <a:off x="326100" y="310275"/>
            <a:ext cx="8491800" cy="0"/>
          </a:xfrm>
          <a:prstGeom prst="straightConnector1">
            <a:avLst/>
          </a:prstGeom>
          <a:noFill/>
          <a:ln cap="flat" cmpd="sng" w="38100">
            <a:solidFill>
              <a:srgbClr val="A61C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4" name="Google Shape;64;p14"/>
          <p:cNvCxnSpPr/>
          <p:nvPr/>
        </p:nvCxnSpPr>
        <p:spPr>
          <a:xfrm>
            <a:off x="326100" y="1152475"/>
            <a:ext cx="8491800" cy="0"/>
          </a:xfrm>
          <a:prstGeom prst="straightConnector1">
            <a:avLst/>
          </a:prstGeom>
          <a:noFill/>
          <a:ln cap="flat" cmpd="sng" w="38100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Auction</a:t>
            </a:r>
            <a:r>
              <a:rPr lang="en"/>
              <a:t> tickets</a:t>
            </a:r>
            <a:endParaRPr/>
          </a:p>
        </p:txBody>
      </p:sp>
      <p:cxnSp>
        <p:nvCxnSpPr>
          <p:cNvPr id="197" name="Google Shape;197;p32"/>
          <p:cNvCxnSpPr/>
          <p:nvPr/>
        </p:nvCxnSpPr>
        <p:spPr>
          <a:xfrm>
            <a:off x="2182500" y="1544475"/>
            <a:ext cx="4779000" cy="0"/>
          </a:xfrm>
          <a:prstGeom prst="straightConnector1">
            <a:avLst/>
          </a:prstGeom>
          <a:noFill/>
          <a:ln cap="flat" cmpd="sng" w="38100">
            <a:solidFill>
              <a:srgbClr val="A61C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8" name="Google Shape;198;p32"/>
          <p:cNvCxnSpPr/>
          <p:nvPr/>
        </p:nvCxnSpPr>
        <p:spPr>
          <a:xfrm>
            <a:off x="2182500" y="3630801"/>
            <a:ext cx="4779000" cy="0"/>
          </a:xfrm>
          <a:prstGeom prst="straightConnector1">
            <a:avLst/>
          </a:prstGeom>
          <a:noFill/>
          <a:ln cap="flat" cmpd="sng" w="38100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9" name="Google Shape;199;p32"/>
          <p:cNvSpPr txBox="1"/>
          <p:nvPr>
            <p:ph idx="4294967295" type="subTitle"/>
          </p:nvPr>
        </p:nvSpPr>
        <p:spPr>
          <a:xfrm>
            <a:off x="311700" y="3725900"/>
            <a:ext cx="8520600" cy="3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action="ppaction://hlinksldjump" r:id="rId3"/>
              </a:rPr>
              <a:t>Table of Contents</a:t>
            </a:r>
            <a:endParaRPr sz="1100">
              <a:solidFill>
                <a:srgbClr val="999999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3538" y="386625"/>
            <a:ext cx="6876925" cy="3878725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33"/>
          <p:cNvSpPr txBox="1"/>
          <p:nvPr/>
        </p:nvSpPr>
        <p:spPr>
          <a:xfrm>
            <a:off x="1107950" y="4267650"/>
            <a:ext cx="7035000" cy="4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Navigate to the “My Tickets” page</a:t>
            </a:r>
            <a:endParaRPr sz="1000"/>
          </a:p>
        </p:txBody>
      </p:sp>
      <p:sp>
        <p:nvSpPr>
          <p:cNvPr id="206" name="Google Shape;206;p33"/>
          <p:cNvSpPr/>
          <p:nvPr/>
        </p:nvSpPr>
        <p:spPr>
          <a:xfrm>
            <a:off x="6854676" y="810277"/>
            <a:ext cx="700800" cy="2469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07" name="Google Shape;207;p33"/>
          <p:cNvCxnSpPr/>
          <p:nvPr/>
        </p:nvCxnSpPr>
        <p:spPr>
          <a:xfrm flipH="1" rot="10800000">
            <a:off x="6701275" y="1057175"/>
            <a:ext cx="306900" cy="2871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Google Shape;21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3550" y="397075"/>
            <a:ext cx="6876902" cy="3868247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34"/>
          <p:cNvSpPr txBox="1"/>
          <p:nvPr/>
        </p:nvSpPr>
        <p:spPr>
          <a:xfrm>
            <a:off x="1107950" y="4267650"/>
            <a:ext cx="7035000" cy="4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Press the “Auction Ticket” button for an available ticket</a:t>
            </a:r>
            <a:endParaRPr sz="1000"/>
          </a:p>
        </p:txBody>
      </p:sp>
      <p:sp>
        <p:nvSpPr>
          <p:cNvPr id="214" name="Google Shape;214;p34"/>
          <p:cNvSpPr/>
          <p:nvPr/>
        </p:nvSpPr>
        <p:spPr>
          <a:xfrm>
            <a:off x="5703875" y="2681950"/>
            <a:ext cx="690300" cy="2469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15" name="Google Shape;215;p34"/>
          <p:cNvCxnSpPr/>
          <p:nvPr/>
        </p:nvCxnSpPr>
        <p:spPr>
          <a:xfrm flipH="1" rot="10800000">
            <a:off x="5686625" y="2968425"/>
            <a:ext cx="230700" cy="2313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7950" y="381150"/>
            <a:ext cx="6909350" cy="3886520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35"/>
          <p:cNvSpPr txBox="1"/>
          <p:nvPr/>
        </p:nvSpPr>
        <p:spPr>
          <a:xfrm>
            <a:off x="1107950" y="4267650"/>
            <a:ext cx="7035000" cy="4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In the pop-up window, enter a date and time for the auction to end, then click “Confirm”</a:t>
            </a:r>
            <a:endParaRPr sz="1000"/>
          </a:p>
        </p:txBody>
      </p:sp>
      <p:sp>
        <p:nvSpPr>
          <p:cNvPr id="222" name="Google Shape;222;p35"/>
          <p:cNvSpPr/>
          <p:nvPr/>
        </p:nvSpPr>
        <p:spPr>
          <a:xfrm>
            <a:off x="5673299" y="2685775"/>
            <a:ext cx="747600" cy="2937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3" name="Google Shape;223;p35"/>
          <p:cNvCxnSpPr/>
          <p:nvPr/>
        </p:nvCxnSpPr>
        <p:spPr>
          <a:xfrm>
            <a:off x="5726675" y="2385450"/>
            <a:ext cx="160200" cy="3099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4" name="Google Shape;224;p35"/>
          <p:cNvSpPr/>
          <p:nvPr/>
        </p:nvSpPr>
        <p:spPr>
          <a:xfrm>
            <a:off x="2815525" y="1743551"/>
            <a:ext cx="1055700" cy="10356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1325" y="381150"/>
            <a:ext cx="6909325" cy="3886484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36"/>
          <p:cNvSpPr txBox="1"/>
          <p:nvPr/>
        </p:nvSpPr>
        <p:spPr>
          <a:xfrm>
            <a:off x="1107950" y="4267650"/>
            <a:ext cx="7035000" cy="4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Success! Your ticket is up for auction.</a:t>
            </a:r>
            <a:endParaRPr sz="10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3550" y="397075"/>
            <a:ext cx="6876902" cy="3868243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37"/>
          <p:cNvSpPr txBox="1"/>
          <p:nvPr/>
        </p:nvSpPr>
        <p:spPr>
          <a:xfrm>
            <a:off x="1107950" y="4267650"/>
            <a:ext cx="7035000" cy="4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“Auction Ticket” has been updated to “View Auction Details”</a:t>
            </a:r>
            <a:endParaRPr sz="1000"/>
          </a:p>
        </p:txBody>
      </p:sp>
      <p:sp>
        <p:nvSpPr>
          <p:cNvPr id="237" name="Google Shape;237;p37"/>
          <p:cNvSpPr/>
          <p:nvPr/>
        </p:nvSpPr>
        <p:spPr>
          <a:xfrm>
            <a:off x="5597102" y="2688624"/>
            <a:ext cx="897000" cy="2469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View your auctions - Method 1</a:t>
            </a:r>
            <a:endParaRPr/>
          </a:p>
        </p:txBody>
      </p:sp>
      <p:cxnSp>
        <p:nvCxnSpPr>
          <p:cNvPr id="243" name="Google Shape;243;p38"/>
          <p:cNvCxnSpPr/>
          <p:nvPr/>
        </p:nvCxnSpPr>
        <p:spPr>
          <a:xfrm>
            <a:off x="2182500" y="1544475"/>
            <a:ext cx="4779000" cy="0"/>
          </a:xfrm>
          <a:prstGeom prst="straightConnector1">
            <a:avLst/>
          </a:prstGeom>
          <a:noFill/>
          <a:ln cap="flat" cmpd="sng" w="38100">
            <a:solidFill>
              <a:srgbClr val="A61C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4" name="Google Shape;244;p38"/>
          <p:cNvCxnSpPr/>
          <p:nvPr/>
        </p:nvCxnSpPr>
        <p:spPr>
          <a:xfrm>
            <a:off x="2182500" y="3630801"/>
            <a:ext cx="4779000" cy="0"/>
          </a:xfrm>
          <a:prstGeom prst="straightConnector1">
            <a:avLst/>
          </a:prstGeom>
          <a:noFill/>
          <a:ln cap="flat" cmpd="sng" w="38100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5" name="Google Shape;245;p38"/>
          <p:cNvSpPr txBox="1"/>
          <p:nvPr>
            <p:ph idx="4294967295" type="subTitle"/>
          </p:nvPr>
        </p:nvSpPr>
        <p:spPr>
          <a:xfrm>
            <a:off x="311700" y="3725900"/>
            <a:ext cx="8520600" cy="3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action="ppaction://hlinksldjump" r:id="rId3"/>
              </a:rPr>
              <a:t>Table of Contents</a:t>
            </a:r>
            <a:endParaRPr sz="1100">
              <a:solidFill>
                <a:srgbClr val="999999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Google Shape;25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3550" y="386625"/>
            <a:ext cx="6895526" cy="3878726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39"/>
          <p:cNvSpPr txBox="1"/>
          <p:nvPr/>
        </p:nvSpPr>
        <p:spPr>
          <a:xfrm>
            <a:off x="1107950" y="4267650"/>
            <a:ext cx="7035000" cy="4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Navigate to the “My Tickets” page</a:t>
            </a:r>
            <a:endParaRPr sz="1000"/>
          </a:p>
        </p:txBody>
      </p:sp>
      <p:sp>
        <p:nvSpPr>
          <p:cNvPr id="252" name="Google Shape;252;p39"/>
          <p:cNvSpPr/>
          <p:nvPr/>
        </p:nvSpPr>
        <p:spPr>
          <a:xfrm>
            <a:off x="6854676" y="810277"/>
            <a:ext cx="700800" cy="2469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53" name="Google Shape;253;p39"/>
          <p:cNvCxnSpPr/>
          <p:nvPr/>
        </p:nvCxnSpPr>
        <p:spPr>
          <a:xfrm flipH="1" rot="10800000">
            <a:off x="6701275" y="1057175"/>
            <a:ext cx="306900" cy="2871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3550" y="397075"/>
            <a:ext cx="6876902" cy="3868243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40"/>
          <p:cNvSpPr txBox="1"/>
          <p:nvPr/>
        </p:nvSpPr>
        <p:spPr>
          <a:xfrm>
            <a:off x="1107950" y="4267650"/>
            <a:ext cx="7035000" cy="4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Select</a:t>
            </a:r>
            <a:r>
              <a:rPr lang="en" sz="1000">
                <a:solidFill>
                  <a:schemeClr val="dk1"/>
                </a:solidFill>
              </a:rPr>
              <a:t> “View Auction Details”</a:t>
            </a:r>
            <a:endParaRPr sz="1000"/>
          </a:p>
        </p:txBody>
      </p:sp>
      <p:sp>
        <p:nvSpPr>
          <p:cNvPr id="260" name="Google Shape;260;p40"/>
          <p:cNvSpPr/>
          <p:nvPr/>
        </p:nvSpPr>
        <p:spPr>
          <a:xfrm>
            <a:off x="5597102" y="2688624"/>
            <a:ext cx="897000" cy="2469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61" name="Google Shape;261;p40"/>
          <p:cNvCxnSpPr/>
          <p:nvPr/>
        </p:nvCxnSpPr>
        <p:spPr>
          <a:xfrm flipH="1" rot="10800000">
            <a:off x="5553125" y="2968425"/>
            <a:ext cx="230700" cy="2313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Google Shape;26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7950" y="381150"/>
            <a:ext cx="6909376" cy="3886524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41"/>
          <p:cNvSpPr txBox="1"/>
          <p:nvPr/>
        </p:nvSpPr>
        <p:spPr>
          <a:xfrm>
            <a:off x="1107950" y="4267650"/>
            <a:ext cx="7035000" cy="4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Pop-up window shows highest bid and auction end date</a:t>
            </a:r>
            <a:endParaRPr sz="1000"/>
          </a:p>
        </p:txBody>
      </p:sp>
      <p:sp>
        <p:nvSpPr>
          <p:cNvPr id="268" name="Google Shape;268;p41"/>
          <p:cNvSpPr/>
          <p:nvPr/>
        </p:nvSpPr>
        <p:spPr>
          <a:xfrm>
            <a:off x="2809976" y="1257450"/>
            <a:ext cx="1608600" cy="3537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Buy Tickets</a:t>
            </a:r>
            <a:endParaRPr sz="4800"/>
          </a:p>
        </p:txBody>
      </p:sp>
      <p:cxnSp>
        <p:nvCxnSpPr>
          <p:cNvPr id="70" name="Google Shape;70;p15"/>
          <p:cNvCxnSpPr/>
          <p:nvPr/>
        </p:nvCxnSpPr>
        <p:spPr>
          <a:xfrm>
            <a:off x="2182500" y="1544475"/>
            <a:ext cx="4779000" cy="0"/>
          </a:xfrm>
          <a:prstGeom prst="straightConnector1">
            <a:avLst/>
          </a:prstGeom>
          <a:noFill/>
          <a:ln cap="flat" cmpd="sng" w="38100">
            <a:solidFill>
              <a:srgbClr val="A61C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1" name="Google Shape;71;p15"/>
          <p:cNvCxnSpPr/>
          <p:nvPr/>
        </p:nvCxnSpPr>
        <p:spPr>
          <a:xfrm>
            <a:off x="2182500" y="3630801"/>
            <a:ext cx="4779000" cy="0"/>
          </a:xfrm>
          <a:prstGeom prst="straightConnector1">
            <a:avLst/>
          </a:prstGeom>
          <a:noFill/>
          <a:ln cap="flat" cmpd="sng" w="38100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" name="Google Shape;72;p15"/>
          <p:cNvSpPr txBox="1"/>
          <p:nvPr>
            <p:ph idx="4294967295" type="subTitle"/>
          </p:nvPr>
        </p:nvSpPr>
        <p:spPr>
          <a:xfrm>
            <a:off x="311700" y="3725900"/>
            <a:ext cx="8520600" cy="3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action="ppaction://hlinksldjump" r:id="rId3"/>
              </a:rPr>
              <a:t>Table of Contents</a:t>
            </a:r>
            <a:endParaRPr sz="1100">
              <a:solidFill>
                <a:srgbClr val="999999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View your auctions - Method 2</a:t>
            </a:r>
            <a:endParaRPr/>
          </a:p>
        </p:txBody>
      </p:sp>
      <p:cxnSp>
        <p:nvCxnSpPr>
          <p:cNvPr id="274" name="Google Shape;274;p42"/>
          <p:cNvCxnSpPr/>
          <p:nvPr/>
        </p:nvCxnSpPr>
        <p:spPr>
          <a:xfrm>
            <a:off x="2182500" y="1544475"/>
            <a:ext cx="4779000" cy="0"/>
          </a:xfrm>
          <a:prstGeom prst="straightConnector1">
            <a:avLst/>
          </a:prstGeom>
          <a:noFill/>
          <a:ln cap="flat" cmpd="sng" w="38100">
            <a:solidFill>
              <a:srgbClr val="A61C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5" name="Google Shape;275;p42"/>
          <p:cNvCxnSpPr/>
          <p:nvPr/>
        </p:nvCxnSpPr>
        <p:spPr>
          <a:xfrm>
            <a:off x="2182500" y="3630801"/>
            <a:ext cx="4779000" cy="0"/>
          </a:xfrm>
          <a:prstGeom prst="straightConnector1">
            <a:avLst/>
          </a:prstGeom>
          <a:noFill/>
          <a:ln cap="flat" cmpd="sng" w="38100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6" name="Google Shape;276;p42"/>
          <p:cNvSpPr txBox="1"/>
          <p:nvPr>
            <p:ph idx="4294967295" type="subTitle"/>
          </p:nvPr>
        </p:nvSpPr>
        <p:spPr>
          <a:xfrm>
            <a:off x="311700" y="3725900"/>
            <a:ext cx="8520600" cy="3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action="ppaction://hlinksldjump" r:id="rId3"/>
              </a:rPr>
              <a:t>Table of Contents</a:t>
            </a:r>
            <a:endParaRPr sz="1100">
              <a:solidFill>
                <a:srgbClr val="999999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Google Shape;28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3550" y="386625"/>
            <a:ext cx="6895526" cy="3878726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43"/>
          <p:cNvSpPr txBox="1"/>
          <p:nvPr/>
        </p:nvSpPr>
        <p:spPr>
          <a:xfrm>
            <a:off x="1107950" y="4267650"/>
            <a:ext cx="7035000" cy="4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Navigate to the “Auctions” page</a:t>
            </a:r>
            <a:endParaRPr sz="1000"/>
          </a:p>
        </p:txBody>
      </p:sp>
      <p:sp>
        <p:nvSpPr>
          <p:cNvPr id="283" name="Google Shape;283;p43"/>
          <p:cNvSpPr/>
          <p:nvPr/>
        </p:nvSpPr>
        <p:spPr>
          <a:xfrm>
            <a:off x="6301250" y="810275"/>
            <a:ext cx="580200" cy="2469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84" name="Google Shape;284;p43"/>
          <p:cNvCxnSpPr/>
          <p:nvPr/>
        </p:nvCxnSpPr>
        <p:spPr>
          <a:xfrm rot="10800000">
            <a:off x="6727850" y="1083750"/>
            <a:ext cx="80100" cy="2538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Google Shape;289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3550" y="397075"/>
            <a:ext cx="6876902" cy="3868247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44"/>
          <p:cNvSpPr txBox="1"/>
          <p:nvPr/>
        </p:nvSpPr>
        <p:spPr>
          <a:xfrm>
            <a:off x="1107950" y="4267650"/>
            <a:ext cx="7035000" cy="4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Your owned auctions with end date and highest bid are shown</a:t>
            </a:r>
            <a:endParaRPr sz="1000"/>
          </a:p>
        </p:txBody>
      </p:sp>
      <p:sp>
        <p:nvSpPr>
          <p:cNvPr id="291" name="Google Shape;291;p44"/>
          <p:cNvSpPr/>
          <p:nvPr/>
        </p:nvSpPr>
        <p:spPr>
          <a:xfrm>
            <a:off x="1623641" y="2172851"/>
            <a:ext cx="5890200" cy="8799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Enter auctions</a:t>
            </a:r>
            <a:endParaRPr/>
          </a:p>
        </p:txBody>
      </p:sp>
      <p:cxnSp>
        <p:nvCxnSpPr>
          <p:cNvPr id="297" name="Google Shape;297;p45"/>
          <p:cNvCxnSpPr/>
          <p:nvPr/>
        </p:nvCxnSpPr>
        <p:spPr>
          <a:xfrm>
            <a:off x="2182500" y="1544475"/>
            <a:ext cx="4779000" cy="0"/>
          </a:xfrm>
          <a:prstGeom prst="straightConnector1">
            <a:avLst/>
          </a:prstGeom>
          <a:noFill/>
          <a:ln cap="flat" cmpd="sng" w="38100">
            <a:solidFill>
              <a:srgbClr val="A61C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8" name="Google Shape;298;p45"/>
          <p:cNvCxnSpPr/>
          <p:nvPr/>
        </p:nvCxnSpPr>
        <p:spPr>
          <a:xfrm>
            <a:off x="2182500" y="3630801"/>
            <a:ext cx="4779000" cy="0"/>
          </a:xfrm>
          <a:prstGeom prst="straightConnector1">
            <a:avLst/>
          </a:prstGeom>
          <a:noFill/>
          <a:ln cap="flat" cmpd="sng" w="38100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9" name="Google Shape;299;p45"/>
          <p:cNvSpPr txBox="1"/>
          <p:nvPr>
            <p:ph idx="4294967295" type="subTitle"/>
          </p:nvPr>
        </p:nvSpPr>
        <p:spPr>
          <a:xfrm>
            <a:off x="311700" y="3725900"/>
            <a:ext cx="8520600" cy="3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action="ppaction://hlinksldjump" r:id="rId3"/>
              </a:rPr>
              <a:t>Table of Contents</a:t>
            </a:r>
            <a:endParaRPr sz="1100">
              <a:solidFill>
                <a:srgbClr val="999999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4" name="Google Shape;304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3550" y="386625"/>
            <a:ext cx="6895526" cy="3878726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46"/>
          <p:cNvSpPr txBox="1"/>
          <p:nvPr/>
        </p:nvSpPr>
        <p:spPr>
          <a:xfrm>
            <a:off x="1107950" y="4267650"/>
            <a:ext cx="7035000" cy="4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Navigate to the “Auctions” page</a:t>
            </a:r>
            <a:endParaRPr sz="1000"/>
          </a:p>
        </p:txBody>
      </p:sp>
      <p:sp>
        <p:nvSpPr>
          <p:cNvPr id="306" name="Google Shape;306;p46"/>
          <p:cNvSpPr/>
          <p:nvPr/>
        </p:nvSpPr>
        <p:spPr>
          <a:xfrm>
            <a:off x="6301250" y="810275"/>
            <a:ext cx="580200" cy="2469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07" name="Google Shape;307;p46"/>
          <p:cNvCxnSpPr/>
          <p:nvPr/>
        </p:nvCxnSpPr>
        <p:spPr>
          <a:xfrm rot="10800000">
            <a:off x="6727850" y="1083750"/>
            <a:ext cx="80100" cy="2538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Google Shape;312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3550" y="397075"/>
            <a:ext cx="6876902" cy="3868247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47"/>
          <p:cNvSpPr txBox="1"/>
          <p:nvPr/>
        </p:nvSpPr>
        <p:spPr>
          <a:xfrm>
            <a:off x="1107950" y="4267650"/>
            <a:ext cx="7035000" cy="4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Select the “Find Auctions” tab</a:t>
            </a:r>
            <a:endParaRPr sz="1000"/>
          </a:p>
        </p:txBody>
      </p:sp>
      <p:sp>
        <p:nvSpPr>
          <p:cNvPr id="314" name="Google Shape;314;p47"/>
          <p:cNvSpPr/>
          <p:nvPr/>
        </p:nvSpPr>
        <p:spPr>
          <a:xfrm>
            <a:off x="2750725" y="1639050"/>
            <a:ext cx="923400" cy="3375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5" name="Google Shape;315;p47"/>
          <p:cNvCxnSpPr/>
          <p:nvPr/>
        </p:nvCxnSpPr>
        <p:spPr>
          <a:xfrm rot="10800000">
            <a:off x="3499350" y="2019775"/>
            <a:ext cx="295800" cy="3006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" name="Google Shape;320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3550" y="397075"/>
            <a:ext cx="6876883" cy="3868250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48"/>
          <p:cNvSpPr txBox="1"/>
          <p:nvPr/>
        </p:nvSpPr>
        <p:spPr>
          <a:xfrm>
            <a:off x="1107950" y="4267650"/>
            <a:ext cx="7035000" cy="4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Choose to look at the available auctions for one of the games in the list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322" name="Google Shape;322;p48"/>
          <p:cNvSpPr/>
          <p:nvPr/>
        </p:nvSpPr>
        <p:spPr>
          <a:xfrm>
            <a:off x="6128000" y="2660250"/>
            <a:ext cx="786600" cy="2058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23" name="Google Shape;323;p48"/>
          <p:cNvCxnSpPr/>
          <p:nvPr/>
        </p:nvCxnSpPr>
        <p:spPr>
          <a:xfrm>
            <a:off x="5686625" y="2635175"/>
            <a:ext cx="407100" cy="1014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" name="Google Shape;328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7950" y="397075"/>
            <a:ext cx="6876877" cy="3868240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49"/>
          <p:cNvSpPr txBox="1"/>
          <p:nvPr/>
        </p:nvSpPr>
        <p:spPr>
          <a:xfrm>
            <a:off x="1107950" y="4267650"/>
            <a:ext cx="7035000" cy="4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Select “Add Bid”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330" name="Google Shape;330;p49"/>
          <p:cNvSpPr/>
          <p:nvPr/>
        </p:nvSpPr>
        <p:spPr>
          <a:xfrm>
            <a:off x="6331775" y="2787600"/>
            <a:ext cx="583500" cy="2058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31" name="Google Shape;331;p49"/>
          <p:cNvCxnSpPr/>
          <p:nvPr/>
        </p:nvCxnSpPr>
        <p:spPr>
          <a:xfrm>
            <a:off x="5871275" y="2724325"/>
            <a:ext cx="407100" cy="1014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6" name="Google Shape;336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7950" y="381150"/>
            <a:ext cx="6909350" cy="3886506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50"/>
          <p:cNvSpPr txBox="1"/>
          <p:nvPr/>
        </p:nvSpPr>
        <p:spPr>
          <a:xfrm>
            <a:off x="1107950" y="4267650"/>
            <a:ext cx="7035000" cy="4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Enter the amount of HokieTokens to bid</a:t>
            </a:r>
            <a:r>
              <a:rPr lang="en" sz="1000">
                <a:solidFill>
                  <a:schemeClr val="dk1"/>
                </a:solidFill>
              </a:rPr>
              <a:t>, then click “Confirm”</a:t>
            </a:r>
            <a:endParaRPr sz="1000"/>
          </a:p>
        </p:txBody>
      </p:sp>
      <p:sp>
        <p:nvSpPr>
          <p:cNvPr id="338" name="Google Shape;338;p50"/>
          <p:cNvSpPr/>
          <p:nvPr/>
        </p:nvSpPr>
        <p:spPr>
          <a:xfrm>
            <a:off x="5673299" y="2685775"/>
            <a:ext cx="747600" cy="2937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39" name="Google Shape;339;p50"/>
          <p:cNvCxnSpPr/>
          <p:nvPr/>
        </p:nvCxnSpPr>
        <p:spPr>
          <a:xfrm>
            <a:off x="5726675" y="2385450"/>
            <a:ext cx="160200" cy="3099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40" name="Google Shape;340;p50"/>
          <p:cNvSpPr/>
          <p:nvPr/>
        </p:nvSpPr>
        <p:spPr>
          <a:xfrm>
            <a:off x="2815525" y="1743551"/>
            <a:ext cx="1055700" cy="1947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5" name="Google Shape;345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1325" y="381150"/>
            <a:ext cx="6909325" cy="3886484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51"/>
          <p:cNvSpPr txBox="1"/>
          <p:nvPr/>
        </p:nvSpPr>
        <p:spPr>
          <a:xfrm>
            <a:off x="1107950" y="4267650"/>
            <a:ext cx="7035000" cy="4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Success! Your ticket is up for auction.</a:t>
            </a:r>
            <a:endParaRPr sz="10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3538" y="386625"/>
            <a:ext cx="6876925" cy="3878725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6"/>
          <p:cNvSpPr txBox="1"/>
          <p:nvPr/>
        </p:nvSpPr>
        <p:spPr>
          <a:xfrm>
            <a:off x="1107950" y="4267650"/>
            <a:ext cx="7035000" cy="4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</a:rPr>
              <a:t>Navigate to the “Buy Tickets” page</a:t>
            </a:r>
            <a:endParaRPr sz="1000"/>
          </a:p>
        </p:txBody>
      </p:sp>
      <p:sp>
        <p:nvSpPr>
          <p:cNvPr id="79" name="Google Shape;79;p16"/>
          <p:cNvSpPr/>
          <p:nvPr/>
        </p:nvSpPr>
        <p:spPr>
          <a:xfrm>
            <a:off x="5019201" y="810277"/>
            <a:ext cx="700800" cy="2469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0" name="Google Shape;80;p16"/>
          <p:cNvCxnSpPr/>
          <p:nvPr/>
        </p:nvCxnSpPr>
        <p:spPr>
          <a:xfrm rot="10800000">
            <a:off x="5713300" y="1103925"/>
            <a:ext cx="267000" cy="2670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1" name="Google Shape;351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3550" y="397075"/>
            <a:ext cx="6876870" cy="3868250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52"/>
          <p:cNvSpPr txBox="1"/>
          <p:nvPr/>
        </p:nvSpPr>
        <p:spPr>
          <a:xfrm>
            <a:off x="1107950" y="4267650"/>
            <a:ext cx="7035000" cy="4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The auction now shows up in the “Your Bids” section</a:t>
            </a:r>
            <a:endParaRPr sz="1000"/>
          </a:p>
        </p:txBody>
      </p:sp>
      <p:sp>
        <p:nvSpPr>
          <p:cNvPr id="353" name="Google Shape;353;p52"/>
          <p:cNvSpPr/>
          <p:nvPr/>
        </p:nvSpPr>
        <p:spPr>
          <a:xfrm>
            <a:off x="1626900" y="3747050"/>
            <a:ext cx="5890200" cy="4536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Scanning tickets</a:t>
            </a:r>
            <a:endParaRPr/>
          </a:p>
        </p:txBody>
      </p:sp>
      <p:cxnSp>
        <p:nvCxnSpPr>
          <p:cNvPr id="359" name="Google Shape;359;p53"/>
          <p:cNvCxnSpPr/>
          <p:nvPr/>
        </p:nvCxnSpPr>
        <p:spPr>
          <a:xfrm>
            <a:off x="2182500" y="1544475"/>
            <a:ext cx="4779000" cy="0"/>
          </a:xfrm>
          <a:prstGeom prst="straightConnector1">
            <a:avLst/>
          </a:prstGeom>
          <a:noFill/>
          <a:ln cap="flat" cmpd="sng" w="38100">
            <a:solidFill>
              <a:srgbClr val="A61C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0" name="Google Shape;360;p53"/>
          <p:cNvCxnSpPr/>
          <p:nvPr/>
        </p:nvCxnSpPr>
        <p:spPr>
          <a:xfrm>
            <a:off x="2182500" y="3630801"/>
            <a:ext cx="4779000" cy="0"/>
          </a:xfrm>
          <a:prstGeom prst="straightConnector1">
            <a:avLst/>
          </a:prstGeom>
          <a:noFill/>
          <a:ln cap="flat" cmpd="sng" w="38100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1" name="Google Shape;361;p53"/>
          <p:cNvSpPr txBox="1"/>
          <p:nvPr>
            <p:ph idx="4294967295" type="subTitle"/>
          </p:nvPr>
        </p:nvSpPr>
        <p:spPr>
          <a:xfrm>
            <a:off x="311700" y="3725900"/>
            <a:ext cx="8520600" cy="3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action="ppaction://hlinksldjump" r:id="rId3"/>
              </a:rPr>
              <a:t>Table of Contents</a:t>
            </a:r>
            <a:endParaRPr sz="1100">
              <a:solidFill>
                <a:srgbClr val="999999"/>
              </a:solidFill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54"/>
          <p:cNvSpPr txBox="1"/>
          <p:nvPr/>
        </p:nvSpPr>
        <p:spPr>
          <a:xfrm>
            <a:off x="1107950" y="4267650"/>
            <a:ext cx="7035000" cy="4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Scan tab displays camera view</a:t>
            </a:r>
            <a:endParaRPr sz="1000"/>
          </a:p>
        </p:txBody>
      </p:sp>
      <p:pic>
        <p:nvPicPr>
          <p:cNvPr id="367" name="Google Shape;367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5599" y="396850"/>
            <a:ext cx="1787975" cy="3870802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4"/>
          <p:cNvSpPr/>
          <p:nvPr/>
        </p:nvSpPr>
        <p:spPr>
          <a:xfrm>
            <a:off x="2962596" y="3876825"/>
            <a:ext cx="234000" cy="2310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69" name="Google Shape;369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12800" y="396850"/>
            <a:ext cx="1830997" cy="3870802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p54"/>
          <p:cNvSpPr/>
          <p:nvPr/>
        </p:nvSpPr>
        <p:spPr>
          <a:xfrm>
            <a:off x="5713991" y="3882069"/>
            <a:ext cx="228600" cy="2205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55"/>
          <p:cNvSpPr txBox="1"/>
          <p:nvPr/>
        </p:nvSpPr>
        <p:spPr>
          <a:xfrm>
            <a:off x="1107950" y="4267650"/>
            <a:ext cx="7035000" cy="4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QR code is validated and rewards the user holding the ticket</a:t>
            </a:r>
            <a:endParaRPr sz="1000"/>
          </a:p>
        </p:txBody>
      </p:sp>
      <p:pic>
        <p:nvPicPr>
          <p:cNvPr id="376" name="Google Shape;376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6904" y="304800"/>
            <a:ext cx="1830496" cy="3962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42799" y="304800"/>
            <a:ext cx="1830496" cy="3962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7950" y="386625"/>
            <a:ext cx="6899597" cy="3881023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7"/>
          <p:cNvSpPr txBox="1"/>
          <p:nvPr/>
        </p:nvSpPr>
        <p:spPr>
          <a:xfrm>
            <a:off x="1107950" y="4267650"/>
            <a:ext cx="7035000" cy="4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Select “Buy Ticket” from one of the games on the list</a:t>
            </a:r>
            <a:endParaRPr sz="1000"/>
          </a:p>
        </p:txBody>
      </p:sp>
      <p:sp>
        <p:nvSpPr>
          <p:cNvPr id="87" name="Google Shape;87;p17"/>
          <p:cNvSpPr/>
          <p:nvPr/>
        </p:nvSpPr>
        <p:spPr>
          <a:xfrm>
            <a:off x="6583002" y="2285192"/>
            <a:ext cx="700800" cy="2469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8" name="Google Shape;88;p17"/>
          <p:cNvCxnSpPr>
            <a:endCxn id="87" idx="1"/>
          </p:cNvCxnSpPr>
          <p:nvPr/>
        </p:nvCxnSpPr>
        <p:spPr>
          <a:xfrm>
            <a:off x="6082302" y="2285042"/>
            <a:ext cx="500700" cy="1236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1125" y="381150"/>
            <a:ext cx="6909325" cy="3886481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8"/>
          <p:cNvSpPr txBox="1"/>
          <p:nvPr/>
        </p:nvSpPr>
        <p:spPr>
          <a:xfrm>
            <a:off x="1107950" y="4267650"/>
            <a:ext cx="7035000" cy="4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Confirm your purchase in the pop-up window</a:t>
            </a:r>
            <a:endParaRPr sz="1000"/>
          </a:p>
        </p:txBody>
      </p:sp>
      <p:sp>
        <p:nvSpPr>
          <p:cNvPr id="95" name="Google Shape;95;p18"/>
          <p:cNvSpPr/>
          <p:nvPr/>
        </p:nvSpPr>
        <p:spPr>
          <a:xfrm>
            <a:off x="5673300" y="2685775"/>
            <a:ext cx="747600" cy="3393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6" name="Google Shape;96;p18"/>
          <p:cNvCxnSpPr/>
          <p:nvPr/>
        </p:nvCxnSpPr>
        <p:spPr>
          <a:xfrm>
            <a:off x="5726675" y="2385450"/>
            <a:ext cx="160200" cy="3099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7950" y="381150"/>
            <a:ext cx="6909312" cy="3886499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9"/>
          <p:cNvSpPr txBox="1"/>
          <p:nvPr/>
        </p:nvSpPr>
        <p:spPr>
          <a:xfrm>
            <a:off x="1107950" y="4267650"/>
            <a:ext cx="7035000" cy="4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Success! The ticket has been bought.</a:t>
            </a:r>
            <a:endParaRPr sz="10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Enter the lottery</a:t>
            </a:r>
            <a:endParaRPr/>
          </a:p>
        </p:txBody>
      </p:sp>
      <p:cxnSp>
        <p:nvCxnSpPr>
          <p:cNvPr id="108" name="Google Shape;108;p20"/>
          <p:cNvCxnSpPr/>
          <p:nvPr/>
        </p:nvCxnSpPr>
        <p:spPr>
          <a:xfrm>
            <a:off x="2182500" y="1544475"/>
            <a:ext cx="4779000" cy="0"/>
          </a:xfrm>
          <a:prstGeom prst="straightConnector1">
            <a:avLst/>
          </a:prstGeom>
          <a:noFill/>
          <a:ln cap="flat" cmpd="sng" w="38100">
            <a:solidFill>
              <a:srgbClr val="A61C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9" name="Google Shape;109;p20"/>
          <p:cNvCxnSpPr/>
          <p:nvPr/>
        </p:nvCxnSpPr>
        <p:spPr>
          <a:xfrm>
            <a:off x="2182500" y="3630801"/>
            <a:ext cx="4779000" cy="0"/>
          </a:xfrm>
          <a:prstGeom prst="straightConnector1">
            <a:avLst/>
          </a:prstGeom>
          <a:noFill/>
          <a:ln cap="flat" cmpd="sng" w="38100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0" name="Google Shape;110;p20"/>
          <p:cNvSpPr txBox="1"/>
          <p:nvPr>
            <p:ph idx="4294967295" type="subTitle"/>
          </p:nvPr>
        </p:nvSpPr>
        <p:spPr>
          <a:xfrm>
            <a:off x="311700" y="3725900"/>
            <a:ext cx="8520600" cy="3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action="ppaction://hlinksldjump" r:id="rId3"/>
              </a:rPr>
              <a:t>Table of Contents</a:t>
            </a:r>
            <a:endParaRPr sz="1100">
              <a:solidFill>
                <a:srgbClr val="999999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3538" y="386625"/>
            <a:ext cx="6876925" cy="3878725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1"/>
          <p:cNvSpPr txBox="1"/>
          <p:nvPr/>
        </p:nvSpPr>
        <p:spPr>
          <a:xfrm>
            <a:off x="1107950" y="4267650"/>
            <a:ext cx="7035000" cy="4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N</a:t>
            </a:r>
            <a:r>
              <a:rPr lang="en" sz="1000">
                <a:solidFill>
                  <a:schemeClr val="dk1"/>
                </a:solidFill>
              </a:rPr>
              <a:t>avigate to the “Lottery” page</a:t>
            </a:r>
            <a:endParaRPr sz="1000"/>
          </a:p>
        </p:txBody>
      </p:sp>
      <p:sp>
        <p:nvSpPr>
          <p:cNvPr id="117" name="Google Shape;117;p21"/>
          <p:cNvSpPr/>
          <p:nvPr/>
        </p:nvSpPr>
        <p:spPr>
          <a:xfrm>
            <a:off x="5726677" y="810275"/>
            <a:ext cx="534000" cy="2469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8" name="Google Shape;118;p21"/>
          <p:cNvCxnSpPr>
            <a:endCxn id="117" idx="2"/>
          </p:cNvCxnSpPr>
          <p:nvPr/>
        </p:nvCxnSpPr>
        <p:spPr>
          <a:xfrm flipH="1" rot="10800000">
            <a:off x="5953477" y="1057175"/>
            <a:ext cx="40200" cy="3138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